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70" r:id="rId1"/>
  </p:sldMasterIdLst>
  <p:notesMasterIdLst>
    <p:notesMasterId r:id="rId14"/>
  </p:notesMasterIdLst>
  <p:handoutMasterIdLst>
    <p:handoutMasterId r:id="rId15"/>
  </p:handoutMasterIdLst>
  <p:sldIdLst>
    <p:sldId id="265" r:id="rId2"/>
    <p:sldId id="329" r:id="rId3"/>
    <p:sldId id="322" r:id="rId4"/>
    <p:sldId id="331" r:id="rId5"/>
    <p:sldId id="332" r:id="rId6"/>
    <p:sldId id="327" r:id="rId7"/>
    <p:sldId id="333" r:id="rId8"/>
    <p:sldId id="334" r:id="rId9"/>
    <p:sldId id="330" r:id="rId10"/>
    <p:sldId id="337" r:id="rId11"/>
    <p:sldId id="336" r:id="rId12"/>
    <p:sldId id="263" r:id="rId13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11">
          <p15:clr>
            <a:srgbClr val="A4A3A4"/>
          </p15:clr>
        </p15:guide>
        <p15:guide id="2" pos="287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22595315-6059-63B0-9BE8-AAFD11894995}" name="Елена Иванченко" initials="ЕИ" userId="7f7d7db965285a96" providerId="Windows Live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Самолетов" initials="С" lastIdx="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7694" autoAdjust="0"/>
    <p:restoredTop sz="94694" autoAdjust="0"/>
  </p:normalViewPr>
  <p:slideViewPr>
    <p:cSldViewPr snapToGrid="0" snapToObjects="1" showGuides="1">
      <p:cViewPr varScale="1">
        <p:scale>
          <a:sx n="141" d="100"/>
          <a:sy n="141" d="100"/>
        </p:scale>
        <p:origin x="200" y="512"/>
      </p:cViewPr>
      <p:guideLst>
        <p:guide orient="horz" pos="1611"/>
        <p:guide pos="287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5" d="100"/>
          <a:sy n="85" d="100"/>
        </p:scale>
        <p:origin x="388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8/10/relationships/authors" Target="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412975-4CFD-C441-A244-B7FD9A9579C2}" type="datetimeFigureOut">
              <a:rPr lang="en-US" smtClean="0"/>
              <a:pPr/>
              <a:t>6/11/24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D660DC-725D-2A44-9F89-74FE668A9C6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12542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AFD1C8-470D-774F-8B40-381C3059BD4A}" type="datetimeFigureOut">
              <a:rPr lang="en-US" smtClean="0"/>
              <a:pPr/>
              <a:t>6/11/24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49711C-DB87-6342-8123-FE7E39EB006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07329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4847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6213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4072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3948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5279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0343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098416" y="4902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910801" y="42723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783B35-4D64-24CD-46E0-32E9FC276C40}"/>
              </a:ext>
            </a:extLst>
          </p:cNvPr>
          <p:cNvSpPr txBox="1"/>
          <p:nvPr userDrawn="1"/>
        </p:nvSpPr>
        <p:spPr>
          <a:xfrm>
            <a:off x="5098416" y="4902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FEFD47-67FA-CC9C-A247-DDA306E69DC7}"/>
              </a:ext>
            </a:extLst>
          </p:cNvPr>
          <p:cNvSpPr txBox="1"/>
          <p:nvPr userDrawn="1"/>
        </p:nvSpPr>
        <p:spPr>
          <a:xfrm>
            <a:off x="5910801" y="42723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B74B261-5474-8217-1C1F-DF8DF956D9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5A92729-C745-7CCF-6847-2DF14BA7138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 baseline="0"/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ru-RU" sz="20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  <a:p>
            <a:endParaRPr lang="ru-RU" sz="20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8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8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8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8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35997768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8ABD215D-CFC7-1CAC-2144-1C4A51F1FEB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4113" y="1233715"/>
            <a:ext cx="7170057" cy="341085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 baseline="0"/>
            </a:lvl1pPr>
            <a:lvl2pPr marL="457200" indent="0">
              <a:buFontTx/>
              <a:buNone/>
              <a:defRPr sz="1600" baseline="0"/>
            </a:lvl2pPr>
            <a:lvl3pPr marL="914400" indent="0">
              <a:buFontTx/>
              <a:buNone/>
              <a:defRPr sz="1600" baseline="0"/>
            </a:lvl3pPr>
            <a:lvl4pPr marL="1371600" indent="0">
              <a:buFontTx/>
              <a:buNone/>
              <a:defRPr sz="1600" baseline="0"/>
            </a:lvl4pPr>
            <a:lvl5pPr>
              <a:buFontTx/>
              <a:buNone/>
              <a:defRPr sz="1600" baseline="0"/>
            </a:lvl5pPr>
          </a:lstStyle>
          <a:p>
            <a:r>
              <a:rPr lang="ru-RU" sz="16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  <a:p>
            <a:endParaRPr lang="ru-RU" sz="16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8569F4-01AC-6221-63B9-0F06F87F25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33609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Пользовательский макет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7">
            <a:extLst>
              <a:ext uri="{FF2B5EF4-FFF2-40B4-BE49-F238E27FC236}">
                <a16:creationId xmlns:a16="http://schemas.microsoft.com/office/drawing/2014/main" id="{3706F3BB-2486-D68F-6966-44BBD62CEC6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2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4" name="Текст 13">
            <a:extLst>
              <a:ext uri="{FF2B5EF4-FFF2-40B4-BE49-F238E27FC236}">
                <a16:creationId xmlns:a16="http://schemas.microsoft.com/office/drawing/2014/main" id="{49722966-1EC6-6348-3A3A-25A27C8E506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5" name="Текст 7">
            <a:extLst>
              <a:ext uri="{FF2B5EF4-FFF2-40B4-BE49-F238E27FC236}">
                <a16:creationId xmlns:a16="http://schemas.microsoft.com/office/drawing/2014/main" id="{D2BFFE86-F97D-E925-927B-0F6BBD2D6EE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2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2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6" name="Текст 13">
            <a:extLst>
              <a:ext uri="{FF2B5EF4-FFF2-40B4-BE49-F238E27FC236}">
                <a16:creationId xmlns:a16="http://schemas.microsoft.com/office/drawing/2014/main" id="{ADAF316B-52C6-704E-CB38-0E76498CD5E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D888714-60F8-FF59-CB87-38F52214F9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82600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Пользовательский макет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8C44632-7642-B672-30DB-BEE8EBC23C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Рисунок 2">
            <a:extLst>
              <a:ext uri="{FF2B5EF4-FFF2-40B4-BE49-F238E27FC236}">
                <a16:creationId xmlns:a16="http://schemas.microsoft.com/office/drawing/2014/main" id="{AF7BB137-1C7F-56D5-5D41-70ED6DEA4C5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8957"/>
            </a:avLst>
          </a:prstGeom>
        </p:spPr>
        <p:txBody>
          <a:bodyPr/>
          <a:lstStyle/>
          <a:p>
            <a:endParaRPr lang="ru-RU"/>
          </a:p>
        </p:txBody>
      </p:sp>
      <p:sp>
        <p:nvSpPr>
          <p:cNvPr id="5" name="Текст 6">
            <a:extLst>
              <a:ext uri="{FF2B5EF4-FFF2-40B4-BE49-F238E27FC236}">
                <a16:creationId xmlns:a16="http://schemas.microsoft.com/office/drawing/2014/main" id="{D9C7E817-A2F7-D228-2EB2-8CC27106359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4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29270353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Пользовательский макет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1F5CFB9-FFF2-E218-2283-FA3AC247B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1CCADC5-135D-DC69-A40F-E7939EE42C8E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 b="0" baseline="0">
                <a:solidFill>
                  <a:schemeClr val="bg1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2000" dirty="0">
                <a:latin typeface="Golos Text" panose="020B0503020202020204"/>
              </a:rPr>
              <a:t>Основной текст слайда, ключевая формулировка</a:t>
            </a:r>
          </a:p>
        </p:txBody>
      </p:sp>
    </p:spTree>
    <p:extLst>
      <p:ext uri="{BB962C8B-B14F-4D97-AF65-F5344CB8AC3E}">
        <p14:creationId xmlns:p14="http://schemas.microsoft.com/office/powerpoint/2010/main" val="31102738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Финал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4">
            <a:extLst>
              <a:ext uri="{FF2B5EF4-FFF2-40B4-BE49-F238E27FC236}">
                <a16:creationId xmlns:a16="http://schemas.microsoft.com/office/drawing/2014/main" id="{164235EB-093A-2BDE-8127-460B61C5B6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4113" y="1233715"/>
            <a:ext cx="7170057" cy="3410856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600" baseline="0"/>
            </a:lvl1pPr>
            <a:lvl2pPr marL="457200" indent="0">
              <a:buFontTx/>
              <a:buNone/>
              <a:defRPr sz="1600" baseline="0"/>
            </a:lvl2pPr>
            <a:lvl3pPr marL="914400" indent="0">
              <a:buFontTx/>
              <a:buNone/>
              <a:defRPr sz="1600" baseline="0"/>
            </a:lvl3pPr>
            <a:lvl4pPr marL="1371600" indent="0">
              <a:buFontTx/>
              <a:buNone/>
              <a:defRPr sz="1600" baseline="0"/>
            </a:lvl4pPr>
            <a:lvl5pPr>
              <a:buFontTx/>
              <a:buNone/>
              <a:defRPr sz="1600" baseline="0"/>
            </a:lvl5pPr>
          </a:lstStyle>
          <a:p>
            <a:r>
              <a:rPr lang="ru-RU" sz="16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</a:t>
            </a:r>
          </a:p>
          <a:p>
            <a:endParaRPr lang="ru-RU" sz="16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6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6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6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6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конец списка.</a:t>
            </a:r>
          </a:p>
          <a:p>
            <a:pPr lvl="0"/>
            <a:endParaRPr lang="ru-RU" dirty="0"/>
          </a:p>
          <a:p>
            <a:pPr lvl="0"/>
            <a:endParaRPr lang="ru-RU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FD6E8F6-2854-A3A1-FCCA-4BC7B8C564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84405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Пользовательский макет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25FAEC5-3811-8889-0016-6EA3B2AC41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Текст 7">
            <a:extLst>
              <a:ext uri="{FF2B5EF4-FFF2-40B4-BE49-F238E27FC236}">
                <a16:creationId xmlns:a16="http://schemas.microsoft.com/office/drawing/2014/main" id="{CAC739FE-CC7A-A005-60BE-713B90BFE7B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2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5" name="Текст 13">
            <a:extLst>
              <a:ext uri="{FF2B5EF4-FFF2-40B4-BE49-F238E27FC236}">
                <a16:creationId xmlns:a16="http://schemas.microsoft.com/office/drawing/2014/main" id="{0280BF47-780B-2175-23F6-FDC24D601F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6" name="Текст 7">
            <a:extLst>
              <a:ext uri="{FF2B5EF4-FFF2-40B4-BE49-F238E27FC236}">
                <a16:creationId xmlns:a16="http://schemas.microsoft.com/office/drawing/2014/main" id="{E58E80D7-3F9A-CA73-1A7E-C864B8F1B1A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2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2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7" name="Текст 13">
            <a:extLst>
              <a:ext uri="{FF2B5EF4-FFF2-40B4-BE49-F238E27FC236}">
                <a16:creationId xmlns:a16="http://schemas.microsoft.com/office/drawing/2014/main" id="{BF0BE89B-425E-821E-10AB-56C164DAED3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42062931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Пользовательский макет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F282CACE-D64E-E390-8227-23E049D60AA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761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FD893D5-8CB5-3E29-008C-CC0E0591AE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5" name="Текст 6">
            <a:extLst>
              <a:ext uri="{FF2B5EF4-FFF2-40B4-BE49-F238E27FC236}">
                <a16:creationId xmlns:a16="http://schemas.microsoft.com/office/drawing/2014/main" id="{6E126262-C015-9DD6-F87F-1B632AE7449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4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17363212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AA1A601-605F-FFE8-0BFA-9EB221F44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E555EF72-8579-6966-364E-7EB7615097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102428" y="943208"/>
            <a:ext cx="5526315" cy="3875536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6" name="Рисунок 2">
            <a:extLst>
              <a:ext uri="{FF2B5EF4-FFF2-40B4-BE49-F238E27FC236}">
                <a16:creationId xmlns:a16="http://schemas.microsoft.com/office/drawing/2014/main" id="{E0DDF7E5-74E5-85B7-0EAB-6118F548A98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" y="943208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7936B987-FE27-33B7-4612-FDB9F2B35C6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57200" y="2935720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8552863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Пользовательский макет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6">
            <a:extLst>
              <a:ext uri="{FF2B5EF4-FFF2-40B4-BE49-F238E27FC236}">
                <a16:creationId xmlns:a16="http://schemas.microsoft.com/office/drawing/2014/main" id="{604BBFFB-7572-35FA-4787-0F445C56328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1" y="1059322"/>
            <a:ext cx="3897086" cy="1734678"/>
          </a:xfrm>
        </p:spPr>
        <p:txBody>
          <a:bodyPr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</p:txBody>
      </p:sp>
      <p:sp>
        <p:nvSpPr>
          <p:cNvPr id="4" name="Текст 6">
            <a:extLst>
              <a:ext uri="{FF2B5EF4-FFF2-40B4-BE49-F238E27FC236}">
                <a16:creationId xmlns:a16="http://schemas.microsoft.com/office/drawing/2014/main" id="{4BFD2DD0-1A50-CC19-1239-4EE4F12EA91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202" y="3105836"/>
            <a:ext cx="3897084" cy="1640335"/>
          </a:xfrm>
        </p:spPr>
        <p:txBody>
          <a:bodyPr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</p:txBody>
      </p:sp>
      <p:sp>
        <p:nvSpPr>
          <p:cNvPr id="5" name="Текст 6">
            <a:extLst>
              <a:ext uri="{FF2B5EF4-FFF2-40B4-BE49-F238E27FC236}">
                <a16:creationId xmlns:a16="http://schemas.microsoft.com/office/drawing/2014/main" id="{73A9D63A-5180-ED0A-F619-007A1570C1E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89714" y="1059322"/>
            <a:ext cx="3632201" cy="3686849"/>
          </a:xfrm>
        </p:spPr>
        <p:txBody>
          <a:bodyPr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075CB2-AC7B-1521-E0C8-0618DBE0FE3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735917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24"/>
          <p:cNvSpPr>
            <a:spLocks noGrp="1"/>
          </p:cNvSpPr>
          <p:nvPr>
            <p:ph type="body" sz="quarter" idx="20" hasCustomPrompt="1"/>
          </p:nvPr>
        </p:nvSpPr>
        <p:spPr>
          <a:xfrm>
            <a:off x="457201" y="2933902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4" name="Text Placeholder 24"/>
          <p:cNvSpPr>
            <a:spLocks noGrp="1"/>
          </p:cNvSpPr>
          <p:nvPr>
            <p:ph type="body" sz="quarter" idx="21" hasCustomPrompt="1"/>
          </p:nvPr>
        </p:nvSpPr>
        <p:spPr>
          <a:xfrm>
            <a:off x="3209454" y="2933902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5" name="Text Placeholder 24"/>
          <p:cNvSpPr>
            <a:spLocks noGrp="1"/>
          </p:cNvSpPr>
          <p:nvPr>
            <p:ph type="body" sz="quarter" idx="22" hasCustomPrompt="1"/>
          </p:nvPr>
        </p:nvSpPr>
        <p:spPr>
          <a:xfrm>
            <a:off x="5969804" y="2933902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3287828"/>
            <a:ext cx="2588883" cy="1395548"/>
          </a:xfrm>
        </p:spPr>
        <p:txBody>
          <a:bodyPr>
            <a:normAutofit/>
          </a:bodyPr>
          <a:lstStyle>
            <a:lvl1pPr marL="0" indent="0">
              <a:buNone/>
              <a:defRPr sz="1200" baseline="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3207251" y="3299578"/>
            <a:ext cx="2591416" cy="1395548"/>
          </a:xfrm>
        </p:spPr>
        <p:txBody>
          <a:bodyPr>
            <a:noAutofit/>
          </a:bodyPr>
          <a:lstStyle>
            <a:lvl1pPr marL="0" indent="0">
              <a:buNone/>
              <a:defRPr sz="1200" baseline="0"/>
            </a:lvl1pPr>
            <a:lvl2pPr>
              <a:defRPr sz="1200" baseline="0"/>
            </a:lvl2pPr>
            <a:lvl3pPr>
              <a:defRPr sz="1200" baseline="0"/>
            </a:lvl3pPr>
            <a:lvl4pPr>
              <a:defRPr sz="1200" baseline="0"/>
            </a:lvl4pPr>
            <a:lvl5pPr>
              <a:defRPr sz="12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84827D-CE53-9591-037D-C963F1C740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5AE50A46-F4A6-68CE-7C12-AA2301388718}"/>
              </a:ext>
            </a:extLst>
          </p:cNvPr>
          <p:cNvSpPr>
            <a:spLocks noGrp="1"/>
          </p:cNvSpPr>
          <p:nvPr>
            <p:ph sz="half" idx="26" hasCustomPrompt="1"/>
          </p:nvPr>
        </p:nvSpPr>
        <p:spPr>
          <a:xfrm>
            <a:off x="5967600" y="3299578"/>
            <a:ext cx="2591416" cy="1395548"/>
          </a:xfrm>
        </p:spPr>
        <p:txBody>
          <a:bodyPr>
            <a:noAutofit/>
          </a:bodyPr>
          <a:lstStyle>
            <a:lvl1pPr marL="0" indent="0">
              <a:buNone/>
              <a:defRPr sz="1200" baseline="0"/>
            </a:lvl1pPr>
            <a:lvl2pPr>
              <a:defRPr sz="1200" baseline="0"/>
            </a:lvl2pPr>
            <a:lvl3pPr>
              <a:defRPr sz="1200" baseline="0"/>
            </a:lvl3pPr>
            <a:lvl4pPr>
              <a:defRPr sz="1200" baseline="0"/>
            </a:lvl4pPr>
            <a:lvl5pPr>
              <a:defRPr sz="12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42AB405F-D2C7-9CD0-F8A2-C5B08DACE9F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9081" y="944463"/>
            <a:ext cx="2577001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id="{20D20C24-934F-4A5C-CF04-B479AF2D0D5F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3221666" y="944462"/>
            <a:ext cx="2577001" cy="1883023"/>
          </a:xfrm>
          <a:prstGeom prst="roundRect">
            <a:avLst>
              <a:gd name="adj" fmla="val 12905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6" name="Рисунок 2">
            <a:extLst>
              <a:ext uri="{FF2B5EF4-FFF2-40B4-BE49-F238E27FC236}">
                <a16:creationId xmlns:a16="http://schemas.microsoft.com/office/drawing/2014/main" id="{2D750E3A-97C5-5CBE-A3C9-0F2565E569E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5980690" y="944463"/>
            <a:ext cx="2577001" cy="1883023"/>
          </a:xfrm>
          <a:prstGeom prst="roundRect">
            <a:avLst>
              <a:gd name="adj" fmla="val 10512"/>
            </a:avLst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73842539"/>
      </p:ext>
    </p:extLst>
  </p:cSld>
  <p:clrMapOvr>
    <a:masterClrMapping/>
  </p:clrMapOvr>
  <p:hf sldNum="0"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kfq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1211943"/>
            <a:ext cx="7467600" cy="3447143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400" baseline="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ru-RU" sz="24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  <a:p>
            <a:endParaRPr lang="ru-RU" sz="24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20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3509715879"/>
      </p:ext>
    </p:extLst>
  </p:cSld>
  <p:clrMapOvr>
    <a:masterClrMapping/>
  </p:clrMapOvr>
  <p:hf sldNum="0" hd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AA1A601-605F-FFE8-0BFA-9EB221F44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E555EF72-8579-6966-364E-7EB7615097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33143" y="949330"/>
            <a:ext cx="2895600" cy="3895724"/>
          </a:xfrm>
        </p:spPr>
        <p:txBody>
          <a:bodyPr>
            <a:normAutofit/>
          </a:bodyPr>
          <a:lstStyle>
            <a:lvl1pPr marL="0" indent="0">
              <a:buNone/>
              <a:defRPr sz="1400" b="0" i="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" name="Рисунок 2">
            <a:extLst>
              <a:ext uri="{FF2B5EF4-FFF2-40B4-BE49-F238E27FC236}">
                <a16:creationId xmlns:a16="http://schemas.microsoft.com/office/drawing/2014/main" id="{F1233E17-1183-B76E-8FDC-B4E51177D94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" y="949329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D225B0AE-7C4E-EA08-3FB1-DC344CD7244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095171" y="949328"/>
            <a:ext cx="2532744" cy="1883023"/>
          </a:xfrm>
          <a:prstGeom prst="roundRect">
            <a:avLst>
              <a:gd name="adj" fmla="val 11879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8F0CB042-A157-2892-A9F3-8F41034FBC2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095171" y="2962031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B7890194-FBA6-DE42-AD42-307D6F999BEF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57199" y="2962031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4642747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AA1A601-605F-FFE8-0BFA-9EB221F44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Текст 6">
            <a:extLst>
              <a:ext uri="{FF2B5EF4-FFF2-40B4-BE49-F238E27FC236}">
                <a16:creationId xmlns:a16="http://schemas.microsoft.com/office/drawing/2014/main" id="{46AE54EB-260E-9A56-307F-307DC6AE327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1" y="963397"/>
            <a:ext cx="2532744" cy="1883023"/>
          </a:xfrm>
        </p:spPr>
        <p:txBody>
          <a:bodyPr>
            <a:normAutofit/>
          </a:bodyPr>
          <a:lstStyle>
            <a:lvl1pPr marL="0" indent="0">
              <a:buNone/>
              <a:defRPr sz="1800" b="1" i="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lvl="0"/>
            <a:r>
              <a:rPr lang="ru-RU" dirty="0"/>
              <a:t>Ключевая фраза слайда</a:t>
            </a:r>
          </a:p>
        </p:txBody>
      </p:sp>
      <p:sp>
        <p:nvSpPr>
          <p:cNvPr id="7" name="Рисунок 2">
            <a:extLst>
              <a:ext uri="{FF2B5EF4-FFF2-40B4-BE49-F238E27FC236}">
                <a16:creationId xmlns:a16="http://schemas.microsoft.com/office/drawing/2014/main" id="{20DDEE97-30A5-E948-6E23-28FB2BCF96F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095171" y="963397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AAC08422-7D47-2B7E-7D28-680BC07B364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733141" y="966928"/>
            <a:ext cx="2532744" cy="1883023"/>
          </a:xfrm>
          <a:prstGeom prst="roundRect">
            <a:avLst>
              <a:gd name="adj" fmla="val 11196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4D0F3CB7-1C07-A606-10E8-3541ED42DF3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733141" y="2954042"/>
            <a:ext cx="2532744" cy="1883023"/>
          </a:xfrm>
          <a:prstGeom prst="roundRect">
            <a:avLst>
              <a:gd name="adj" fmla="val 8802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id="{AFE5227E-AF6F-5CD4-3762-3B690A4EFAC6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095171" y="2960314"/>
            <a:ext cx="2532744" cy="1883023"/>
          </a:xfrm>
          <a:prstGeom prst="roundRect">
            <a:avLst>
              <a:gd name="adj" fmla="val 8459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3" name="Рисунок 2">
            <a:extLst>
              <a:ext uri="{FF2B5EF4-FFF2-40B4-BE49-F238E27FC236}">
                <a16:creationId xmlns:a16="http://schemas.microsoft.com/office/drawing/2014/main" id="{F1DACFFD-7F12-BA1F-C994-00039280C0A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57200" y="2960314"/>
            <a:ext cx="2532744" cy="1883023"/>
          </a:xfrm>
          <a:prstGeom prst="roundRect">
            <a:avLst>
              <a:gd name="adj" fmla="val 10169"/>
            </a:avLst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3181888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24"/>
          <p:cNvSpPr>
            <a:spLocks noGrp="1"/>
          </p:cNvSpPr>
          <p:nvPr>
            <p:ph type="body" sz="quarter" idx="20" hasCustomPrompt="1"/>
          </p:nvPr>
        </p:nvSpPr>
        <p:spPr>
          <a:xfrm>
            <a:off x="457201" y="2367645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6" name="Text Placeholder 24"/>
          <p:cNvSpPr>
            <a:spLocks noGrp="1"/>
          </p:cNvSpPr>
          <p:nvPr>
            <p:ph type="body" sz="quarter" idx="21" hasCustomPrompt="1"/>
          </p:nvPr>
        </p:nvSpPr>
        <p:spPr>
          <a:xfrm>
            <a:off x="3275819" y="2367645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7" name="Text Placeholder 24"/>
          <p:cNvSpPr>
            <a:spLocks noGrp="1"/>
          </p:cNvSpPr>
          <p:nvPr>
            <p:ph type="body" sz="quarter" idx="22" hasCustomPrompt="1"/>
          </p:nvPr>
        </p:nvSpPr>
        <p:spPr>
          <a:xfrm>
            <a:off x="6085706" y="2367645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F822C9-93DB-8981-8DE8-9669C842C9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ABC6181E-5380-5398-36BA-70EAD01E6B61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454050" y="952607"/>
            <a:ext cx="2589213" cy="1304294"/>
          </a:xfrm>
          <a:prstGeom prst="roundRect">
            <a:avLst>
              <a:gd name="adj" fmla="val 9261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id="{6C8F21F1-75B3-D8F1-2DB5-6F70F86F1DBF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3275818" y="952607"/>
            <a:ext cx="2589213" cy="1304294"/>
          </a:xfrm>
          <a:prstGeom prst="roundRect">
            <a:avLst>
              <a:gd name="adj" fmla="val 11730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13" name="Рисунок 2">
            <a:extLst>
              <a:ext uri="{FF2B5EF4-FFF2-40B4-BE49-F238E27FC236}">
                <a16:creationId xmlns:a16="http://schemas.microsoft.com/office/drawing/2014/main" id="{276AF22E-2A7E-F9AB-5142-9D689D32BAC7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6089789" y="952607"/>
            <a:ext cx="2589213" cy="1304294"/>
          </a:xfrm>
          <a:prstGeom prst="roundRect">
            <a:avLst>
              <a:gd name="adj" fmla="val 10249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14" name="Text Placeholder 24">
            <a:extLst>
              <a:ext uri="{FF2B5EF4-FFF2-40B4-BE49-F238E27FC236}">
                <a16:creationId xmlns:a16="http://schemas.microsoft.com/office/drawing/2014/main" id="{4381B90F-578B-03FE-3E62-01B123DDCA0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60352" y="4281396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5" name="Text Placeholder 24">
            <a:extLst>
              <a:ext uri="{FF2B5EF4-FFF2-40B4-BE49-F238E27FC236}">
                <a16:creationId xmlns:a16="http://schemas.microsoft.com/office/drawing/2014/main" id="{78F39546-2C38-A484-9527-E82840466A9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278970" y="4281396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7" name="Text Placeholder 24">
            <a:extLst>
              <a:ext uri="{FF2B5EF4-FFF2-40B4-BE49-F238E27FC236}">
                <a16:creationId xmlns:a16="http://schemas.microsoft.com/office/drawing/2014/main" id="{62CF135A-DC57-BFA7-737D-7E89CABB270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088857" y="4281396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3" name="Рисунок 2">
            <a:extLst>
              <a:ext uri="{FF2B5EF4-FFF2-40B4-BE49-F238E27FC236}">
                <a16:creationId xmlns:a16="http://schemas.microsoft.com/office/drawing/2014/main" id="{F2DF9285-C300-85F5-A106-92A286165DE1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457201" y="2866358"/>
            <a:ext cx="2589213" cy="1304294"/>
          </a:xfrm>
          <a:prstGeom prst="roundRect">
            <a:avLst>
              <a:gd name="adj" fmla="val 12224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24" name="Рисунок 2">
            <a:extLst>
              <a:ext uri="{FF2B5EF4-FFF2-40B4-BE49-F238E27FC236}">
                <a16:creationId xmlns:a16="http://schemas.microsoft.com/office/drawing/2014/main" id="{3E7EB42F-DA19-C666-2E68-46C62D129469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3278969" y="2866358"/>
            <a:ext cx="2589213" cy="1304294"/>
          </a:xfrm>
          <a:prstGeom prst="roundRect">
            <a:avLst>
              <a:gd name="adj" fmla="val 11236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31" name="Рисунок 2">
            <a:extLst>
              <a:ext uri="{FF2B5EF4-FFF2-40B4-BE49-F238E27FC236}">
                <a16:creationId xmlns:a16="http://schemas.microsoft.com/office/drawing/2014/main" id="{8819B960-AE2A-9E43-B370-CD1D6A1ACE8D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6092940" y="2866358"/>
            <a:ext cx="2589213" cy="1304294"/>
          </a:xfrm>
          <a:prstGeom prst="roundRect">
            <a:avLst>
              <a:gd name="adj" fmla="val 9755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</p:spTree>
    <p:extLst>
      <p:ext uri="{BB962C8B-B14F-4D97-AF65-F5344CB8AC3E}">
        <p14:creationId xmlns:p14="http://schemas.microsoft.com/office/powerpoint/2010/main" val="71863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макет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7">
            <a:extLst>
              <a:ext uri="{FF2B5EF4-FFF2-40B4-BE49-F238E27FC236}">
                <a16:creationId xmlns:a16="http://schemas.microsoft.com/office/drawing/2014/main" id="{DC7664A4-1431-5B79-D831-F6220EA4364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2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4" name="Текст 13">
            <a:extLst>
              <a:ext uri="{FF2B5EF4-FFF2-40B4-BE49-F238E27FC236}">
                <a16:creationId xmlns:a16="http://schemas.microsoft.com/office/drawing/2014/main" id="{9A5E5274-1C05-A7BB-B9D5-BE8CD4A5E9F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5" name="Текст 7">
            <a:extLst>
              <a:ext uri="{FF2B5EF4-FFF2-40B4-BE49-F238E27FC236}">
                <a16:creationId xmlns:a16="http://schemas.microsoft.com/office/drawing/2014/main" id="{5FC28AB9-3129-9DBE-782C-D2B113A5A6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2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2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6" name="Текст 13">
            <a:extLst>
              <a:ext uri="{FF2B5EF4-FFF2-40B4-BE49-F238E27FC236}">
                <a16:creationId xmlns:a16="http://schemas.microsoft.com/office/drawing/2014/main" id="{12C4E9B1-800A-20F6-E4F7-84C6B3BE946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D8C1609-7E48-B73D-CDA4-19FD56B59E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93299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256F42A0-92A9-ED41-A4B6-1B839857D47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7784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AA1A601-605F-FFE8-0BFA-9EB221F44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E555EF72-8579-6966-364E-7EB7615097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2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</p:spTree>
    <p:extLst>
      <p:ext uri="{BB962C8B-B14F-4D97-AF65-F5344CB8AC3E}">
        <p14:creationId xmlns:p14="http://schemas.microsoft.com/office/powerpoint/2010/main" val="4394751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Пользовательский макет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60393FA-3ECC-3158-E15E-58890F60BD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13DB0C6-E4DE-9A4B-998D-34852F1B3E9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 b="0" baseline="0">
                <a:solidFill>
                  <a:schemeClr val="bg1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2000" dirty="0">
                <a:latin typeface="Golos Text" panose="020B0503020202020204"/>
              </a:rPr>
              <a:t>Основной текст слайда, ключевая формулировка</a:t>
            </a:r>
          </a:p>
        </p:txBody>
      </p:sp>
    </p:spTree>
    <p:extLst>
      <p:ext uri="{BB962C8B-B14F-4D97-AF65-F5344CB8AC3E}">
        <p14:creationId xmlns:p14="http://schemas.microsoft.com/office/powerpoint/2010/main" val="40345594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8ABD215D-CFC7-1CAC-2144-1C4A51F1FEB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4113" y="1233715"/>
            <a:ext cx="7170057" cy="341085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 baseline="0"/>
            </a:lvl1pPr>
            <a:lvl2pPr marL="457200" indent="0">
              <a:buFontTx/>
              <a:buNone/>
              <a:defRPr sz="1600" baseline="0"/>
            </a:lvl2pPr>
            <a:lvl3pPr marL="914400" indent="0">
              <a:buFontTx/>
              <a:buNone/>
              <a:defRPr sz="1600" baseline="0"/>
            </a:lvl3pPr>
            <a:lvl4pPr marL="1371600" indent="0">
              <a:buFontTx/>
              <a:buNone/>
              <a:defRPr sz="1600" baseline="0"/>
            </a:lvl4pPr>
            <a:lvl5pPr>
              <a:buFontTx/>
              <a:buNone/>
              <a:defRPr sz="1600" baseline="0"/>
            </a:lvl5pPr>
          </a:lstStyle>
          <a:p>
            <a:r>
              <a:rPr lang="ru-RU" sz="16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  <a:p>
            <a:endParaRPr lang="ru-RU" sz="16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8569F4-01AC-6221-63B9-0F06F87F25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74149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Текст 7">
            <a:extLst>
              <a:ext uri="{FF2B5EF4-FFF2-40B4-BE49-F238E27FC236}">
                <a16:creationId xmlns:a16="http://schemas.microsoft.com/office/drawing/2014/main" id="{36D9692A-5DC0-3DF1-F516-70164F11C5A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2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16" name="Текст 13">
            <a:extLst>
              <a:ext uri="{FF2B5EF4-FFF2-40B4-BE49-F238E27FC236}">
                <a16:creationId xmlns:a16="http://schemas.microsoft.com/office/drawing/2014/main" id="{C2C41F40-A63A-48C4-01DC-A4A13BB7B8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D5B27C-CA4C-7381-3F84-F0595A76CE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3" name="Текст 7">
            <a:extLst>
              <a:ext uri="{FF2B5EF4-FFF2-40B4-BE49-F238E27FC236}">
                <a16:creationId xmlns:a16="http://schemas.microsoft.com/office/drawing/2014/main" id="{2AA24315-FE73-04A8-D530-E746EC0C202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2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2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4" name="Текст 13">
            <a:extLst>
              <a:ext uri="{FF2B5EF4-FFF2-40B4-BE49-F238E27FC236}">
                <a16:creationId xmlns:a16="http://schemas.microsoft.com/office/drawing/2014/main" id="{69578C56-72EB-AE17-C6D4-CE1E8FBA30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30189341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Пользовательский макет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AE2ED3E-3221-72A5-8340-4E08819C8F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Рисунок 2">
            <a:extLst>
              <a:ext uri="{FF2B5EF4-FFF2-40B4-BE49-F238E27FC236}">
                <a16:creationId xmlns:a16="http://schemas.microsoft.com/office/drawing/2014/main" id="{19B43694-08A8-116E-FA12-468591D136C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7952"/>
            </a:avLst>
          </a:prstGeom>
        </p:spPr>
        <p:txBody>
          <a:bodyPr/>
          <a:lstStyle/>
          <a:p>
            <a:endParaRPr lang="ru-RU"/>
          </a:p>
        </p:txBody>
      </p:sp>
      <p:sp>
        <p:nvSpPr>
          <p:cNvPr id="5" name="Текст 6">
            <a:extLst>
              <a:ext uri="{FF2B5EF4-FFF2-40B4-BE49-F238E27FC236}">
                <a16:creationId xmlns:a16="http://schemas.microsoft.com/office/drawing/2014/main" id="{E75CB8B0-7394-87DF-B065-6F242AB2D01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4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19933665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Пользовательский макет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E98E654-ABDC-7E78-775E-43A2D6214C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5D71CC7-EEA6-E9D0-68AD-36562CCF607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 b="0" baseline="0">
                <a:solidFill>
                  <a:schemeClr val="bg1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2000" dirty="0">
                <a:latin typeface="Golos Text" panose="020B0503020202020204"/>
              </a:rPr>
              <a:t>Основной текст слайда, ключевая формулировка</a:t>
            </a:r>
          </a:p>
        </p:txBody>
      </p:sp>
    </p:spTree>
    <p:extLst>
      <p:ext uri="{BB962C8B-B14F-4D97-AF65-F5344CB8AC3E}">
        <p14:creationId xmlns:p14="http://schemas.microsoft.com/office/powerpoint/2010/main" val="25408186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06434"/>
            <a:ext cx="8229600" cy="6204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21912"/>
            <a:ext cx="8229600" cy="289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865051" y="41341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4D3E97-5D7A-1D29-BA55-742D76C1C8C4}"/>
              </a:ext>
            </a:extLst>
          </p:cNvPr>
          <p:cNvSpPr txBox="1"/>
          <p:nvPr userDrawn="1"/>
        </p:nvSpPr>
        <p:spPr>
          <a:xfrm>
            <a:off x="-865051" y="41341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678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8" r:id="rId1"/>
    <p:sldLayoutId id="2147483872" r:id="rId2"/>
    <p:sldLayoutId id="2147483885" r:id="rId3"/>
    <p:sldLayoutId id="2147483877" r:id="rId4"/>
    <p:sldLayoutId id="2147483891" r:id="rId5"/>
    <p:sldLayoutId id="2147483883" r:id="rId6"/>
    <p:sldLayoutId id="2147483873" r:id="rId7"/>
    <p:sldLayoutId id="2147483888" r:id="rId8"/>
    <p:sldLayoutId id="2147483892" r:id="rId9"/>
    <p:sldLayoutId id="2147483874" r:id="rId10"/>
    <p:sldLayoutId id="2147483886" r:id="rId11"/>
    <p:sldLayoutId id="2147483889" r:id="rId12"/>
    <p:sldLayoutId id="2147483893" r:id="rId13"/>
    <p:sldLayoutId id="2147483879" r:id="rId14"/>
    <p:sldLayoutId id="2147483887" r:id="rId15"/>
    <p:sldLayoutId id="2147483890" r:id="rId16"/>
    <p:sldLayoutId id="2147483880" r:id="rId17"/>
    <p:sldLayoutId id="2147483894" r:id="rId18"/>
    <p:sldLayoutId id="2147483875" r:id="rId19"/>
    <p:sldLayoutId id="2147483881" r:id="rId20"/>
    <p:sldLayoutId id="2147483882" r:id="rId21"/>
    <p:sldLayoutId id="2147483706" r:id="rId22"/>
  </p:sldLayoutIdLst>
  <p:hf sldNum="0" hdr="0" dt="0"/>
  <p:txStyles>
    <p:titleStyle>
      <a:lvl1pPr algn="l" defTabSz="457200" rtl="0" eaLnBrk="1" latinLnBrk="0" hangingPunct="1">
        <a:spcBef>
          <a:spcPct val="0"/>
        </a:spcBef>
        <a:buNone/>
        <a:defRPr sz="3600" b="1" i="0" kern="1200" baseline="0">
          <a:solidFill>
            <a:schemeClr val="tx1"/>
          </a:solidFill>
          <a:latin typeface="ALS Gorizont Bold Expanded" panose="00000805000000000000" pitchFamily="50" charset="0"/>
          <a:ea typeface="+mj-ea"/>
          <a:cs typeface="+mj-cs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SzPct val="100000"/>
        <a:buFont typeface="Arial" panose="020B0604020202020204" pitchFamily="34" charset="0"/>
        <a:buNone/>
        <a:defRPr sz="20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1pPr>
      <a:lvl2pPr marL="742950" indent="-285750" algn="l" defTabSz="457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2pPr>
      <a:lvl3pPr marL="1143000" indent="-228600" algn="l" defTabSz="457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3pPr>
      <a:lvl4pPr marL="1600200" indent="-228600" algn="l" defTabSz="457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4pPr>
      <a:lvl5pPr marL="1828800" indent="0" algn="l" defTabSz="457200" rtl="0" eaLnBrk="1" latinLnBrk="0" hangingPunct="1">
        <a:spcBef>
          <a:spcPct val="200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0" y="2499086"/>
            <a:ext cx="9144000" cy="704850"/>
          </a:xfrm>
        </p:spPr>
        <p:txBody>
          <a:bodyPr>
            <a:noAutofit/>
          </a:bodyPr>
          <a:lstStyle/>
          <a:p>
            <a:pPr algn="ctr"/>
            <a:r>
              <a:rPr lang="ru-RU" sz="4000" dirty="0">
                <a:solidFill>
                  <a:schemeClr val="bg1"/>
                </a:solidFill>
              </a:rPr>
              <a:t>Разработка приложения</a:t>
            </a:r>
            <a:br>
              <a:rPr lang="ru-RU" sz="4000" dirty="0">
                <a:solidFill>
                  <a:schemeClr val="bg1"/>
                </a:solidFill>
              </a:rPr>
            </a:br>
            <a:r>
              <a:rPr lang="ru-RU" sz="4000" dirty="0">
                <a:solidFill>
                  <a:schemeClr val="bg1"/>
                </a:solidFill>
              </a:rPr>
              <a:t>для повышения вовлеченности пользователей в концертные события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63C791C-9884-DC5C-20EC-919D7CE3566C}"/>
              </a:ext>
            </a:extLst>
          </p:cNvPr>
          <p:cNvSpPr txBox="1"/>
          <p:nvPr/>
        </p:nvSpPr>
        <p:spPr>
          <a:xfrm>
            <a:off x="1888541" y="4242062"/>
            <a:ext cx="53669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</a:rPr>
              <a:t>Студент</a:t>
            </a:r>
            <a:r>
              <a:rPr lang="en-US" dirty="0">
                <a:solidFill>
                  <a:schemeClr val="bg1"/>
                </a:solidFill>
              </a:rPr>
              <a:t>: </a:t>
            </a:r>
            <a:r>
              <a:rPr lang="ru-RU" dirty="0">
                <a:solidFill>
                  <a:schemeClr val="bg1"/>
                </a:solidFill>
              </a:rPr>
              <a:t>Яковлев Григорий Алексеевич </a:t>
            </a:r>
            <a:r>
              <a:rPr lang="en-US" dirty="0">
                <a:solidFill>
                  <a:schemeClr val="bg1"/>
                </a:solidFill>
              </a:rPr>
              <a:t>P34111</a:t>
            </a:r>
          </a:p>
          <a:p>
            <a:pPr algn="ctr"/>
            <a:r>
              <a:rPr lang="ru-RU" dirty="0">
                <a:solidFill>
                  <a:schemeClr val="bg1"/>
                </a:solidFill>
              </a:rPr>
              <a:t>Научный руководитель</a:t>
            </a:r>
            <a:r>
              <a:rPr lang="en-US" dirty="0">
                <a:solidFill>
                  <a:schemeClr val="bg1"/>
                </a:solidFill>
              </a:rPr>
              <a:t>: </a:t>
            </a:r>
            <a:r>
              <a:rPr lang="ru-RU" dirty="0">
                <a:solidFill>
                  <a:schemeClr val="bg1"/>
                </a:solidFill>
              </a:rPr>
              <a:t>Лавров Алексей Валерьевич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1725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BD03A893-ECFA-DEED-F342-DE63BD7222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06435"/>
            <a:ext cx="6824382" cy="527284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ru-RU" sz="3000" dirty="0"/>
              <a:t>Пользовательский интерфейс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8B48204D-3CAE-E72D-3FE0-BD6319ED947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26777" y="991534"/>
            <a:ext cx="2708031" cy="382117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1580A0D-10A4-AB81-2D10-7930966F89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7877" y="991533"/>
            <a:ext cx="2672862" cy="3821177"/>
          </a:xfrm>
          <a:prstGeom prst="rect">
            <a:avLst/>
          </a:prstGeom>
        </p:spPr>
      </p:pic>
      <p:pic>
        <p:nvPicPr>
          <p:cNvPr id="11" name="Picture 10" descr="A screenshot of a phone&#10;&#10;Description automatically generated">
            <a:extLst>
              <a:ext uri="{FF2B5EF4-FFF2-40B4-BE49-F238E27FC236}">
                <a16:creationId xmlns:a16="http://schemas.microsoft.com/office/drawing/2014/main" id="{A992143B-81A3-3083-99B7-D79BA999ABD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34808" y="991533"/>
            <a:ext cx="2664069" cy="3821177"/>
          </a:xfrm>
          <a:prstGeom prst="rect">
            <a:avLst/>
          </a:prstGeom>
        </p:spPr>
      </p:pic>
      <p:sp>
        <p:nvSpPr>
          <p:cNvPr id="3" name="Текст 4">
            <a:extLst>
              <a:ext uri="{FF2B5EF4-FFF2-40B4-BE49-F238E27FC236}">
                <a16:creationId xmlns:a16="http://schemas.microsoft.com/office/drawing/2014/main" id="{B8839F14-E6F8-D4E8-A55A-80438B2BD9F6}"/>
              </a:ext>
            </a:extLst>
          </p:cNvPr>
          <p:cNvSpPr txBox="1">
            <a:spLocks/>
          </p:cNvSpPr>
          <p:nvPr/>
        </p:nvSpPr>
        <p:spPr>
          <a:xfrm>
            <a:off x="8335278" y="4233568"/>
            <a:ext cx="351522" cy="42551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SzPct val="100000"/>
              <a:buFont typeface="Arial" panose="020B0604020202020204" pitchFamily="34" charset="0"/>
              <a:buNone/>
              <a:defRPr sz="1400" kern="1200" baseline="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000" dirty="0"/>
              <a:t>9</a:t>
            </a:r>
            <a:endParaRPr lang="ru-RU" sz="3000" dirty="0"/>
          </a:p>
        </p:txBody>
      </p:sp>
    </p:spTree>
    <p:extLst>
      <p:ext uri="{BB962C8B-B14F-4D97-AF65-F5344CB8AC3E}">
        <p14:creationId xmlns:p14="http://schemas.microsoft.com/office/powerpoint/2010/main" val="3945951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BD03A893-ECFA-DEED-F342-DE63BD7222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06435"/>
            <a:ext cx="6824382" cy="527284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ru-RU" sz="3000" dirty="0"/>
              <a:t>Экспериментальная проверка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2BEA39AC-0C16-00A4-A7D1-16251640B1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211943"/>
            <a:ext cx="7478486" cy="3447143"/>
          </a:xfrm>
        </p:spPr>
        <p:txBody>
          <a:bodyPr>
            <a:noAutofit/>
          </a:bodyPr>
          <a:lstStyle/>
          <a:p>
            <a:r>
              <a:rPr lang="ru-RU" sz="2000" i="0" dirty="0">
                <a:solidFill>
                  <a:srgbClr val="2C2D2E"/>
                </a:solidFill>
                <a:effectLst/>
                <a:latin typeface="Golos Text" panose="020B0503020202020204"/>
              </a:rPr>
              <a:t>Критерий вовлеченности</a:t>
            </a:r>
            <a:r>
              <a:rPr lang="en-US" sz="2000" i="0" dirty="0">
                <a:solidFill>
                  <a:srgbClr val="2C2D2E"/>
                </a:solidFill>
                <a:effectLst/>
                <a:latin typeface="Golos Text" panose="020B0503020202020204"/>
              </a:rPr>
              <a:t>: </a:t>
            </a:r>
            <a:r>
              <a:rPr lang="ru-RU" sz="2000" i="0" dirty="0">
                <a:solidFill>
                  <a:srgbClr val="2C2D2E"/>
                </a:solidFill>
                <a:effectLst/>
                <a:latin typeface="Golos Text" panose="020B0503020202020204"/>
              </a:rPr>
              <a:t>количество концертов, которые пользователь хочет посетить в ближайшее время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2000" dirty="0">
              <a:solidFill>
                <a:srgbClr val="2C2D2E"/>
              </a:solidFill>
              <a:latin typeface="Golos Text" panose="020B050302020202020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i="0" dirty="0">
                <a:solidFill>
                  <a:srgbClr val="2C2D2E"/>
                </a:solidFill>
                <a:effectLst/>
                <a:latin typeface="Golos Text" panose="020B0503020202020204"/>
              </a:rPr>
              <a:t>5 из 8 участников сообщили, что приложение помогло им обнаружить предстоящее выступление, о </a:t>
            </a:r>
            <a:r>
              <a:rPr lang="ru-RU" sz="2000" dirty="0">
                <a:solidFill>
                  <a:srgbClr val="2C2D2E"/>
                </a:solidFill>
                <a:latin typeface="Golos Text" panose="020B0503020202020204"/>
              </a:rPr>
              <a:t>котором</a:t>
            </a:r>
            <a:r>
              <a:rPr lang="ru-RU" sz="2000" i="0" dirty="0">
                <a:solidFill>
                  <a:srgbClr val="2C2D2E"/>
                </a:solidFill>
                <a:effectLst/>
                <a:latin typeface="Golos Text" panose="020B0503020202020204"/>
              </a:rPr>
              <a:t> они не знали</a:t>
            </a:r>
            <a:r>
              <a:rPr lang="en-US" sz="2000" i="0" dirty="0">
                <a:solidFill>
                  <a:srgbClr val="2C2D2E"/>
                </a:solidFill>
                <a:effectLst/>
                <a:latin typeface="Golos Text" panose="020B0503020202020204"/>
              </a:rPr>
              <a:t>.</a:t>
            </a:r>
            <a:endParaRPr lang="en-US" sz="2000" dirty="0">
              <a:solidFill>
                <a:srgbClr val="2C2D2E"/>
              </a:solidFill>
              <a:latin typeface="Golos Text" panose="020B050302020202020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i="0" dirty="0">
                <a:solidFill>
                  <a:srgbClr val="2C2D2E"/>
                </a:solidFill>
                <a:effectLst/>
                <a:latin typeface="Golos Text" panose="020B0503020202020204"/>
              </a:rPr>
              <a:t>7 из 8 участников выразили интерес к посещению как минимум одного из предложенных концертов после использования приложения</a:t>
            </a:r>
            <a:r>
              <a:rPr lang="en-US" sz="2000" i="0" dirty="0">
                <a:solidFill>
                  <a:srgbClr val="2C2D2E"/>
                </a:solidFill>
                <a:effectLst/>
                <a:latin typeface="Golos Text" panose="020B0503020202020204"/>
              </a:rPr>
              <a:t>.</a:t>
            </a:r>
            <a:endParaRPr lang="ru-RU" sz="2000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i="0" dirty="0">
                <a:solidFill>
                  <a:srgbClr val="2C2D2E"/>
                </a:solidFill>
                <a:effectLst/>
                <a:latin typeface="Golos Text" panose="020B0503020202020204"/>
              </a:rPr>
              <a:t>В среднем, каждый участник проявил интерес к концертам трех различных исполнителей</a:t>
            </a:r>
            <a:r>
              <a:rPr lang="en-US" sz="2000" i="0" dirty="0">
                <a:solidFill>
                  <a:srgbClr val="2C2D2E"/>
                </a:solidFill>
                <a:effectLst/>
                <a:latin typeface="Golos Text" panose="020B0503020202020204"/>
              </a:rPr>
              <a:t>.</a:t>
            </a:r>
            <a:endParaRPr lang="ru-RU" sz="2000" i="0" dirty="0">
              <a:solidFill>
                <a:srgbClr val="2C2D2E"/>
              </a:solidFill>
              <a:effectLst/>
              <a:latin typeface="Golos Text" panose="020B0503020202020204"/>
            </a:endParaRP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B8839F14-E6F8-D4E8-A55A-80438B2BD9F6}"/>
              </a:ext>
            </a:extLst>
          </p:cNvPr>
          <p:cNvSpPr txBox="1">
            <a:spLocks/>
          </p:cNvSpPr>
          <p:nvPr/>
        </p:nvSpPr>
        <p:spPr>
          <a:xfrm>
            <a:off x="8165592" y="4233568"/>
            <a:ext cx="585216" cy="42551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SzPct val="100000"/>
              <a:buFont typeface="Arial" panose="020B0604020202020204" pitchFamily="34" charset="0"/>
              <a:buNone/>
              <a:defRPr sz="1400" kern="1200" baseline="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000" dirty="0"/>
              <a:t>10</a:t>
            </a:r>
            <a:endParaRPr lang="ru-RU" sz="3000" dirty="0"/>
          </a:p>
        </p:txBody>
      </p:sp>
    </p:spTree>
    <p:extLst>
      <p:ext uri="{BB962C8B-B14F-4D97-AF65-F5344CB8AC3E}">
        <p14:creationId xmlns:p14="http://schemas.microsoft.com/office/powerpoint/2010/main" val="12281723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01813"/>
            <a:ext cx="8229600" cy="620712"/>
          </a:xfrm>
        </p:spPr>
        <p:txBody>
          <a:bodyPr>
            <a:noAutofit/>
          </a:bodyPr>
          <a:lstStyle/>
          <a:p>
            <a:pPr algn="ctr"/>
            <a:r>
              <a:rPr lang="ru-RU" sz="4400" dirty="0"/>
              <a:t>Спасибо</a:t>
            </a:r>
            <a:br>
              <a:rPr lang="ru-RU" sz="4400" dirty="0"/>
            </a:br>
            <a:r>
              <a:rPr lang="ru-RU" sz="4400" dirty="0"/>
              <a:t>за внимание!</a:t>
            </a:r>
            <a:endParaRPr lang="en-US" sz="4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445834-34CB-F6E2-51BC-F26A92C144A1}"/>
              </a:ext>
            </a:extLst>
          </p:cNvPr>
          <p:cNvSpPr txBox="1"/>
          <p:nvPr/>
        </p:nvSpPr>
        <p:spPr>
          <a:xfrm>
            <a:off x="6093369" y="4468762"/>
            <a:ext cx="2701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dirty="0">
                <a:solidFill>
                  <a:schemeClr val="bg1"/>
                </a:solidFill>
                <a:latin typeface="Golos Text" panose="020B0503020202020204" pitchFamily="34" charset="-52"/>
                <a:cs typeface="Golos Text" panose="020B0503020202020204" pitchFamily="34" charset="-52"/>
              </a:rPr>
              <a:t>Яковлев Григорий </a:t>
            </a:r>
            <a:r>
              <a:rPr lang="en-US" dirty="0">
                <a:solidFill>
                  <a:schemeClr val="bg1"/>
                </a:solidFill>
                <a:latin typeface="Golos Text" panose="020B0503020202020204" pitchFamily="34" charset="-52"/>
                <a:cs typeface="Golos Text" panose="020B0503020202020204" pitchFamily="34" charset="-52"/>
              </a:rPr>
              <a:t>P34111</a:t>
            </a:r>
            <a:endParaRPr lang="ru-RU" dirty="0">
              <a:solidFill>
                <a:schemeClr val="bg1"/>
              </a:solidFill>
              <a:latin typeface="Golos Text" panose="020B0503020202020204" pitchFamily="34" charset="-52"/>
              <a:cs typeface="Golos Text" panose="020B0503020202020204" pitchFamily="34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18649425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BD03A893-ECFA-DEED-F342-DE63BD7222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06435"/>
            <a:ext cx="6824382" cy="527284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ru-RU" sz="3000" dirty="0"/>
              <a:t>Цель и</a:t>
            </a:r>
            <a:r>
              <a:rPr lang="en-US" sz="3000" dirty="0"/>
              <a:t> </a:t>
            </a:r>
            <a:r>
              <a:rPr lang="ru-RU" sz="3000" dirty="0"/>
              <a:t>задачи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2BEA39AC-0C16-00A4-A7D1-16251640B1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211943"/>
            <a:ext cx="7478486" cy="3447143"/>
          </a:xfrm>
        </p:spPr>
        <p:txBody>
          <a:bodyPr>
            <a:normAutofit lnSpcReduction="10000"/>
          </a:bodyPr>
          <a:lstStyle/>
          <a:p>
            <a:r>
              <a:rPr lang="ru-RU" sz="2000" dirty="0">
                <a:effectLst/>
              </a:rPr>
              <a:t>Цель</a:t>
            </a:r>
            <a:r>
              <a:rPr lang="en-US" sz="2000" dirty="0">
                <a:effectLst/>
              </a:rPr>
              <a:t>: </a:t>
            </a:r>
            <a:r>
              <a:rPr lang="ru-RU" sz="2000" dirty="0"/>
              <a:t>Повысить вовлеченность пользователей в концертные события.</a:t>
            </a:r>
            <a:endParaRPr lang="ru-RU" sz="2000" dirty="0">
              <a:effectLst/>
            </a:endParaRPr>
          </a:p>
          <a:p>
            <a:endParaRPr lang="ru-RU" sz="2000" dirty="0"/>
          </a:p>
          <a:p>
            <a:r>
              <a:rPr lang="ru-RU" sz="2000" dirty="0"/>
              <a:t>Задачи</a:t>
            </a:r>
            <a:r>
              <a:rPr lang="en-US" sz="2000" dirty="0"/>
              <a:t>:</a:t>
            </a:r>
            <a:endParaRPr lang="ru-RU" sz="2000" dirty="0"/>
          </a:p>
          <a:p>
            <a:r>
              <a:rPr lang="ru-RU" sz="2000" dirty="0">
                <a:effectLst/>
              </a:rPr>
              <a:t>1. Проведение интеграции с афишами концертных событий</a:t>
            </a:r>
            <a:r>
              <a:rPr lang="en-US" sz="2000" dirty="0"/>
              <a:t>.</a:t>
            </a:r>
            <a:endParaRPr lang="en-US" sz="2000" dirty="0">
              <a:effectLst/>
            </a:endParaRPr>
          </a:p>
          <a:p>
            <a:r>
              <a:rPr lang="ru-RU" sz="2000" dirty="0">
                <a:effectLst/>
              </a:rPr>
              <a:t>2. Проведение интеграции с музыкальными стриминговыми сервисами</a:t>
            </a:r>
            <a:r>
              <a:rPr lang="en-US" sz="2000" dirty="0">
                <a:effectLst/>
              </a:rPr>
              <a:t>.</a:t>
            </a:r>
          </a:p>
          <a:p>
            <a:r>
              <a:rPr lang="ru-RU" sz="2000" dirty="0">
                <a:effectLst/>
              </a:rPr>
              <a:t>3. Унифицированный интерфейс для работы с данными из разных источников</a:t>
            </a:r>
            <a:r>
              <a:rPr lang="en-US" sz="2000" dirty="0">
                <a:effectLst/>
              </a:rPr>
              <a:t>.</a:t>
            </a:r>
          </a:p>
          <a:p>
            <a:r>
              <a:rPr lang="ru-RU" sz="2000" dirty="0">
                <a:effectLst/>
              </a:rPr>
              <a:t>4. Разработка пользовательского интерфейса.</a:t>
            </a: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1781D78A-9354-C2E8-2B56-1F459148B7FF}"/>
              </a:ext>
            </a:extLst>
          </p:cNvPr>
          <p:cNvSpPr txBox="1">
            <a:spLocks/>
          </p:cNvSpPr>
          <p:nvPr/>
        </p:nvSpPr>
        <p:spPr>
          <a:xfrm>
            <a:off x="8335278" y="4233568"/>
            <a:ext cx="351522" cy="42551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SzPct val="100000"/>
              <a:buFont typeface="Arial" panose="020B0604020202020204" pitchFamily="34" charset="0"/>
              <a:buNone/>
              <a:defRPr sz="1400" kern="1200" baseline="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000" dirty="0"/>
              <a:t>1</a:t>
            </a:r>
            <a:endParaRPr lang="ru-RU" sz="3000" dirty="0"/>
          </a:p>
        </p:txBody>
      </p:sp>
    </p:spTree>
    <p:extLst>
      <p:ext uri="{BB962C8B-B14F-4D97-AF65-F5344CB8AC3E}">
        <p14:creationId xmlns:p14="http://schemas.microsoft.com/office/powerpoint/2010/main" val="16902968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 Placeholder 1">
            <a:extLst>
              <a:ext uri="{FF2B5EF4-FFF2-40B4-BE49-F238E27FC236}">
                <a16:creationId xmlns:a16="http://schemas.microsoft.com/office/drawing/2014/main" id="{90B0E526-222D-CBDA-4124-1BC1AABD289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7999" y="1792286"/>
            <a:ext cx="3635375" cy="1573671"/>
          </a:xfrm>
        </p:spPr>
        <p:txBody>
          <a:bodyPr>
            <a:normAutofit/>
          </a:bodyPr>
          <a:lstStyle/>
          <a:p>
            <a:r>
              <a:rPr lang="ru-RU" dirty="0"/>
              <a:t>Приложения для поиска концертов, ориентированы в основном на Европу и не поддерживают российские афиши</a:t>
            </a:r>
            <a:endParaRPr lang="en-US" dirty="0"/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EBAC14B9-C48F-9E2F-FE7C-39C7714AC5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/>
          <a:p>
            <a:r>
              <a:rPr lang="en-US" sz="2000" dirty="0" err="1"/>
              <a:t>Bandsintown</a:t>
            </a:r>
            <a:r>
              <a:rPr lang="en-US" sz="2000" dirty="0"/>
              <a:t> </a:t>
            </a:r>
            <a:r>
              <a:rPr lang="ru-RU" sz="2000" dirty="0"/>
              <a:t>и </a:t>
            </a:r>
            <a:r>
              <a:rPr lang="en-US" sz="2000" dirty="0" err="1"/>
              <a:t>Songkick</a:t>
            </a:r>
            <a:endParaRPr lang="en-US" sz="2000" dirty="0"/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EB7122B7-371A-7012-0C55-46B58E317DE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/>
          <a:p>
            <a:r>
              <a:rPr lang="ru-RU" sz="1600" dirty="0"/>
              <a:t>Сервис покупки билетов, рекомендации ограничены данными только из </a:t>
            </a:r>
            <a:r>
              <a:rPr lang="ru-RU" sz="1600" dirty="0" err="1"/>
              <a:t>Яндекс.Музыки</a:t>
            </a:r>
            <a:r>
              <a:rPr lang="ru-RU" sz="1600" dirty="0"/>
              <a:t> и покупками на </a:t>
            </a:r>
            <a:r>
              <a:rPr lang="ru-RU" sz="1600" dirty="0" err="1"/>
              <a:t>Яндекс.Афише</a:t>
            </a:r>
            <a:endParaRPr lang="en-US" sz="1600" dirty="0"/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3F561A51-2809-9EBE-A36F-DB82814C177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/>
          <a:p>
            <a:r>
              <a:rPr lang="ru-RU" sz="2000"/>
              <a:t>Яндекс.Афиша</a:t>
            </a:r>
            <a:endParaRPr lang="en-US" sz="2000" dirty="0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0683ECEF-C126-4F4F-2B77-7FC63C7D7F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94701"/>
            <a:ext cx="6824382" cy="52728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ru-RU" sz="3000" dirty="0"/>
              <a:t>Аналоги</a:t>
            </a: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7F4A864A-BE42-4D83-78E7-5613A20FC863}"/>
              </a:ext>
            </a:extLst>
          </p:cNvPr>
          <p:cNvSpPr txBox="1">
            <a:spLocks/>
          </p:cNvSpPr>
          <p:nvPr/>
        </p:nvSpPr>
        <p:spPr>
          <a:xfrm>
            <a:off x="8335278" y="4233568"/>
            <a:ext cx="351522" cy="42551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SzPct val="100000"/>
              <a:buFont typeface="Arial" panose="020B0604020202020204" pitchFamily="34" charset="0"/>
              <a:buNone/>
              <a:defRPr sz="1400" kern="1200" baseline="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000" dirty="0"/>
              <a:t>2</a:t>
            </a:r>
            <a:endParaRPr lang="ru-RU" sz="3000" dirty="0"/>
          </a:p>
        </p:txBody>
      </p:sp>
    </p:spTree>
    <p:extLst>
      <p:ext uri="{BB962C8B-B14F-4D97-AF65-F5344CB8AC3E}">
        <p14:creationId xmlns:p14="http://schemas.microsoft.com/office/powerpoint/2010/main" val="10435407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BD03A893-ECFA-DEED-F342-DE63BD7222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06435"/>
            <a:ext cx="6824382" cy="527284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ru-RU" sz="3000" dirty="0"/>
              <a:t>Выбор средств реализации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2BEA39AC-0C16-00A4-A7D1-16251640B1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211943"/>
            <a:ext cx="7478486" cy="3447143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2C2D2E"/>
                </a:solidFill>
                <a:latin typeface="Golos Text" panose="020B0503020202020204"/>
              </a:rPr>
              <a:t>PostgreSQL </a:t>
            </a:r>
            <a:r>
              <a:rPr lang="ru-RU" sz="2000" dirty="0">
                <a:solidFill>
                  <a:srgbClr val="2C2D2E"/>
                </a:solidFill>
                <a:latin typeface="Golos Text" panose="020B0503020202020204"/>
              </a:rPr>
              <a:t>как база данных</a:t>
            </a:r>
            <a:r>
              <a:rPr lang="en-US" sz="2000" dirty="0">
                <a:solidFill>
                  <a:srgbClr val="2C2D2E"/>
                </a:solidFill>
                <a:latin typeface="Golos Text" panose="020B0503020202020204"/>
              </a:rPr>
              <a:t>.</a:t>
            </a:r>
            <a:endParaRPr lang="ru-RU" sz="2000" dirty="0">
              <a:solidFill>
                <a:srgbClr val="2C2D2E"/>
              </a:solidFill>
              <a:latin typeface="Golos Text" panose="020B050302020202020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2C2D2E"/>
                </a:solidFill>
                <a:latin typeface="Golos Text" panose="020B0503020202020204"/>
              </a:rPr>
              <a:t>Бэкенд с использованием </a:t>
            </a:r>
            <a:r>
              <a:rPr lang="en-US" sz="2000" dirty="0">
                <a:solidFill>
                  <a:srgbClr val="2C2D2E"/>
                </a:solidFill>
                <a:latin typeface="Golos Text" panose="020B0503020202020204"/>
              </a:rPr>
              <a:t>Spring Boot.</a:t>
            </a:r>
            <a:endParaRPr lang="ru-RU" sz="2000" dirty="0">
              <a:solidFill>
                <a:srgbClr val="2C2D2E"/>
              </a:solidFill>
              <a:latin typeface="Golos Text" panose="020B050302020202020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2C2D2E"/>
                </a:solidFill>
                <a:latin typeface="Golos Text" panose="020B0503020202020204"/>
              </a:rPr>
              <a:t>Фронтенд с использованием </a:t>
            </a:r>
            <a:r>
              <a:rPr lang="en-US" sz="2000" dirty="0">
                <a:solidFill>
                  <a:srgbClr val="2C2D2E"/>
                </a:solidFill>
                <a:latin typeface="Golos Text" panose="020B0503020202020204"/>
              </a:rPr>
              <a:t>React Native.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2C2D2E"/>
                </a:solidFill>
                <a:latin typeface="Golos Text" panose="020B0503020202020204"/>
              </a:rPr>
              <a:t>NativeWind</a:t>
            </a:r>
            <a:r>
              <a:rPr lang="ru-RU" sz="2000" dirty="0">
                <a:solidFill>
                  <a:srgbClr val="2C2D2E"/>
                </a:solidFill>
                <a:latin typeface="Golos Text" panose="020B0503020202020204"/>
              </a:rPr>
              <a:t> для стилизации компонентов</a:t>
            </a:r>
            <a:r>
              <a:rPr lang="en-US" sz="2000" dirty="0">
                <a:solidFill>
                  <a:srgbClr val="2C2D2E"/>
                </a:solidFill>
                <a:latin typeface="Golos Text" panose="020B0503020202020204"/>
              </a:rPr>
              <a:t>.</a:t>
            </a:r>
            <a:endParaRPr lang="ru-RU" sz="2000" dirty="0">
              <a:solidFill>
                <a:srgbClr val="2C2D2E"/>
              </a:solidFill>
              <a:latin typeface="Golos Text" panose="020B0503020202020204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2C2D2E"/>
              </a:solidFill>
              <a:latin typeface="Golos Text" panose="020B050302020202020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1600" i="0" dirty="0">
              <a:solidFill>
                <a:srgbClr val="2C2D2E"/>
              </a:solidFill>
              <a:effectLst/>
              <a:latin typeface="Golos Text" panose="020B0503020202020204"/>
            </a:endParaRP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B8839F14-E6F8-D4E8-A55A-80438B2BD9F6}"/>
              </a:ext>
            </a:extLst>
          </p:cNvPr>
          <p:cNvSpPr txBox="1">
            <a:spLocks/>
          </p:cNvSpPr>
          <p:nvPr/>
        </p:nvSpPr>
        <p:spPr>
          <a:xfrm>
            <a:off x="8335278" y="4233568"/>
            <a:ext cx="351522" cy="42551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SzPct val="100000"/>
              <a:buFont typeface="Arial" panose="020B0604020202020204" pitchFamily="34" charset="0"/>
              <a:buNone/>
              <a:defRPr sz="1400" kern="1200" baseline="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000" dirty="0"/>
              <a:t>3</a:t>
            </a:r>
            <a:endParaRPr lang="ru-RU" sz="3000" dirty="0"/>
          </a:p>
        </p:txBody>
      </p:sp>
    </p:spTree>
    <p:extLst>
      <p:ext uri="{BB962C8B-B14F-4D97-AF65-F5344CB8AC3E}">
        <p14:creationId xmlns:p14="http://schemas.microsoft.com/office/powerpoint/2010/main" val="34600472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BD03A893-ECFA-DEED-F342-DE63BD7222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06435"/>
            <a:ext cx="6824382" cy="527284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ru-RU" sz="3000" dirty="0"/>
              <a:t>Архитектура проекта</a:t>
            </a: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B8839F14-E6F8-D4E8-A55A-80438B2BD9F6}"/>
              </a:ext>
            </a:extLst>
          </p:cNvPr>
          <p:cNvSpPr txBox="1">
            <a:spLocks/>
          </p:cNvSpPr>
          <p:nvPr/>
        </p:nvSpPr>
        <p:spPr>
          <a:xfrm>
            <a:off x="8335278" y="4233568"/>
            <a:ext cx="351522" cy="42551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SzPct val="100000"/>
              <a:buFont typeface="Arial" panose="020B0604020202020204" pitchFamily="34" charset="0"/>
              <a:buNone/>
              <a:defRPr sz="1400" kern="1200" baseline="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000" dirty="0"/>
              <a:t>4</a:t>
            </a:r>
            <a:endParaRPr lang="ru-RU" sz="3000" dirty="0"/>
          </a:p>
        </p:txBody>
      </p:sp>
      <p:pic>
        <p:nvPicPr>
          <p:cNvPr id="7" name="Picture 6" descr="A diagram of a music system&#10;&#10;Description automatically generated">
            <a:extLst>
              <a:ext uri="{FF2B5EF4-FFF2-40B4-BE49-F238E27FC236}">
                <a16:creationId xmlns:a16="http://schemas.microsoft.com/office/drawing/2014/main" id="{504D1A62-4EC0-E12C-95DC-36A252FA40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72929" y="1075369"/>
            <a:ext cx="5588541" cy="3690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4387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BD03A893-ECFA-DEED-F342-DE63BD7222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06435"/>
            <a:ext cx="6824382" cy="527284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ru-RU" sz="3000" dirty="0"/>
              <a:t>База данных</a:t>
            </a: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77AAD022-8116-2A9D-C18C-51AC65B822AC}"/>
              </a:ext>
            </a:extLst>
          </p:cNvPr>
          <p:cNvSpPr txBox="1">
            <a:spLocks/>
          </p:cNvSpPr>
          <p:nvPr/>
        </p:nvSpPr>
        <p:spPr>
          <a:xfrm>
            <a:off x="8335278" y="4233568"/>
            <a:ext cx="351522" cy="42551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SzPct val="100000"/>
              <a:buFont typeface="Arial" panose="020B0604020202020204" pitchFamily="34" charset="0"/>
              <a:buNone/>
              <a:defRPr sz="1400" kern="1200" baseline="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000" dirty="0"/>
              <a:t>5</a:t>
            </a:r>
            <a:endParaRPr lang="ru-RU" sz="30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FE0BCA7-88B2-B3EE-5490-1CE48432E7F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04962" y="1035884"/>
            <a:ext cx="6428142" cy="3761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549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68E2CF3E-CC61-DBC8-9F1C-CD422F93D5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348" y="1026936"/>
            <a:ext cx="3562967" cy="3777674"/>
          </a:xfrm>
          <a:prstGeom prst="rect">
            <a:avLst/>
          </a:prstGeom>
        </p:spPr>
      </p:pic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6ABEEED6-E27B-DFC0-E62B-088678EBEA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8315" y="1215103"/>
            <a:ext cx="4536292" cy="3391137"/>
          </a:xfrm>
          <a:prstGeom prst="rect">
            <a:avLst/>
          </a:prstGeom>
        </p:spPr>
      </p:pic>
      <p:sp>
        <p:nvSpPr>
          <p:cNvPr id="12" name="Текст 4">
            <a:extLst>
              <a:ext uri="{FF2B5EF4-FFF2-40B4-BE49-F238E27FC236}">
                <a16:creationId xmlns:a16="http://schemas.microsoft.com/office/drawing/2014/main" id="{4D756459-3090-E3AF-6214-328CA445D8E5}"/>
              </a:ext>
            </a:extLst>
          </p:cNvPr>
          <p:cNvSpPr txBox="1">
            <a:spLocks/>
          </p:cNvSpPr>
          <p:nvPr/>
        </p:nvSpPr>
        <p:spPr>
          <a:xfrm>
            <a:off x="8335278" y="4233568"/>
            <a:ext cx="351522" cy="42551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SzPct val="100000"/>
              <a:buFont typeface="Arial" panose="020B0604020202020204" pitchFamily="34" charset="0"/>
              <a:buNone/>
              <a:defRPr sz="1400" kern="1200" baseline="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000" dirty="0"/>
              <a:t>6</a:t>
            </a:r>
            <a:endParaRPr lang="ru-RU" sz="3000" dirty="0"/>
          </a:p>
        </p:txBody>
      </p:sp>
      <p:sp>
        <p:nvSpPr>
          <p:cNvPr id="16" name="Заголовок 3">
            <a:extLst>
              <a:ext uri="{FF2B5EF4-FFF2-40B4-BE49-F238E27FC236}">
                <a16:creationId xmlns:a16="http://schemas.microsoft.com/office/drawing/2014/main" id="{3FA58EB5-1B51-2737-ADF2-4C2E7C850D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06435"/>
            <a:ext cx="6824382" cy="527284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ru-RU" sz="3000" dirty="0"/>
              <a:t>Конечные точки</a:t>
            </a:r>
          </a:p>
        </p:txBody>
      </p:sp>
    </p:spTree>
    <p:extLst>
      <p:ext uri="{BB962C8B-B14F-4D97-AF65-F5344CB8AC3E}">
        <p14:creationId xmlns:p14="http://schemas.microsoft.com/office/powerpoint/2010/main" val="28093008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Заголовок 3">
            <a:extLst>
              <a:ext uri="{FF2B5EF4-FFF2-40B4-BE49-F238E27FC236}">
                <a16:creationId xmlns:a16="http://schemas.microsoft.com/office/drawing/2014/main" id="{3FA58EB5-1B51-2737-ADF2-4C2E7C850D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06435"/>
            <a:ext cx="6824382" cy="527284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ru-RU" sz="3000" dirty="0"/>
              <a:t>Реализация парсеров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8607BD9-4294-37B7-755C-BBEDD46D52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003327"/>
            <a:ext cx="7975600" cy="3802354"/>
          </a:xfrm>
          <a:prstGeom prst="rect">
            <a:avLst/>
          </a:prstGeom>
        </p:spPr>
      </p:pic>
      <p:sp>
        <p:nvSpPr>
          <p:cNvPr id="12" name="Текст 4">
            <a:extLst>
              <a:ext uri="{FF2B5EF4-FFF2-40B4-BE49-F238E27FC236}">
                <a16:creationId xmlns:a16="http://schemas.microsoft.com/office/drawing/2014/main" id="{4D756459-3090-E3AF-6214-328CA445D8E5}"/>
              </a:ext>
            </a:extLst>
          </p:cNvPr>
          <p:cNvSpPr txBox="1">
            <a:spLocks/>
          </p:cNvSpPr>
          <p:nvPr/>
        </p:nvSpPr>
        <p:spPr>
          <a:xfrm>
            <a:off x="8335278" y="4233568"/>
            <a:ext cx="351522" cy="42551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SzPct val="100000"/>
              <a:buFont typeface="Arial" panose="020B0604020202020204" pitchFamily="34" charset="0"/>
              <a:buNone/>
              <a:defRPr sz="1400" kern="1200" baseline="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3000" dirty="0"/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32113099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BD03A893-ECFA-DEED-F342-DE63BD7222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06435"/>
            <a:ext cx="6824382" cy="527284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ru-RU" sz="3000" dirty="0"/>
              <a:t>Пользовательский интерфейс</a:t>
            </a: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B8839F14-E6F8-D4E8-A55A-80438B2BD9F6}"/>
              </a:ext>
            </a:extLst>
          </p:cNvPr>
          <p:cNvSpPr txBox="1">
            <a:spLocks/>
          </p:cNvSpPr>
          <p:nvPr/>
        </p:nvSpPr>
        <p:spPr>
          <a:xfrm>
            <a:off x="8335278" y="4233568"/>
            <a:ext cx="351522" cy="42551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SzPct val="100000"/>
              <a:buFont typeface="Arial" panose="020B0604020202020204" pitchFamily="34" charset="0"/>
              <a:buNone/>
              <a:defRPr sz="1400" kern="1200" baseline="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3000" dirty="0"/>
              <a:t>8</a:t>
            </a: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82354AB2-A7A4-6AC2-905E-94C4A87A88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627" y="983341"/>
            <a:ext cx="1898713" cy="3827360"/>
          </a:xfrm>
          <a:prstGeom prst="rect">
            <a:avLst/>
          </a:prstGeom>
        </p:spPr>
      </p:pic>
      <p:pic>
        <p:nvPicPr>
          <p:cNvPr id="9" name="Picture 8" descr="A screenshot of a phone&#10;&#10;Description automatically generated">
            <a:extLst>
              <a:ext uri="{FF2B5EF4-FFF2-40B4-BE49-F238E27FC236}">
                <a16:creationId xmlns:a16="http://schemas.microsoft.com/office/drawing/2014/main" id="{9FCFBB4C-2459-0C5F-DDAD-FEB18FAB1C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4643" y="983341"/>
            <a:ext cx="1900800" cy="3831567"/>
          </a:xfrm>
          <a:prstGeom prst="rect">
            <a:avLst/>
          </a:prstGeom>
        </p:spPr>
      </p:pic>
      <p:pic>
        <p:nvPicPr>
          <p:cNvPr id="19" name="Picture 18" descr="A screen shot of a phone&#10;&#10;Description automatically generated">
            <a:extLst>
              <a:ext uri="{FF2B5EF4-FFF2-40B4-BE49-F238E27FC236}">
                <a16:creationId xmlns:a16="http://schemas.microsoft.com/office/drawing/2014/main" id="{1CC4AE6E-30CF-DE14-5FD1-E8265816F1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71635" y="983814"/>
            <a:ext cx="1898713" cy="3831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297914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1">
  <a:themeElements>
    <a:clrScheme name="Другая 1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EC0B43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Тема1" id="{4DAE9245-FD5C-48A3-9F61-0C8FFBFAE07A}" vid="{20E0B42B-372D-46F0-B56F-89DFAD950D3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8541</TotalTime>
  <Words>239</Words>
  <Application>Microsoft Macintosh PowerPoint</Application>
  <PresentationFormat>On-screen Show (16:9)</PresentationFormat>
  <Paragraphs>51</Paragraphs>
  <Slides>12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ALS Gorizont Bold Expanded</vt:lpstr>
      <vt:lpstr>Arial</vt:lpstr>
      <vt:lpstr>Calibri</vt:lpstr>
      <vt:lpstr>Golos Text</vt:lpstr>
      <vt:lpstr>Golos Text DemiBold</vt:lpstr>
      <vt:lpstr>Тема1</vt:lpstr>
      <vt:lpstr>Разработка приложения для повышения вовлеченности пользователей в концертные события</vt:lpstr>
      <vt:lpstr>Цель и задачи</vt:lpstr>
      <vt:lpstr>Аналоги</vt:lpstr>
      <vt:lpstr>Выбор средств реализации</vt:lpstr>
      <vt:lpstr>Архитектура проекта</vt:lpstr>
      <vt:lpstr>База данных</vt:lpstr>
      <vt:lpstr>Конечные точки</vt:lpstr>
      <vt:lpstr>Реализация парсеров</vt:lpstr>
      <vt:lpstr>Пользовательский интерфейс</vt:lpstr>
      <vt:lpstr>Пользовательский интерфейс</vt:lpstr>
      <vt:lpstr>Экспериментальная проверка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</dc:creator>
  <cp:lastModifiedBy>Яковлев Григорий Алексеевич</cp:lastModifiedBy>
  <cp:revision>124</cp:revision>
  <cp:lastPrinted>2024-05-24T13:02:57Z</cp:lastPrinted>
  <dcterms:created xsi:type="dcterms:W3CDTF">2014-06-27T12:30:22Z</dcterms:created>
  <dcterms:modified xsi:type="dcterms:W3CDTF">2024-06-11T20:32:42Z</dcterms:modified>
</cp:coreProperties>
</file>